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95" autoAdjust="0"/>
    <p:restoredTop sz="94660"/>
  </p:normalViewPr>
  <p:slideViewPr>
    <p:cSldViewPr snapToGrid="0">
      <p:cViewPr>
        <p:scale>
          <a:sx n="60" d="100"/>
          <a:sy n="60" d="100"/>
        </p:scale>
        <p:origin x="1272"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30462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2987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9972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86146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5679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78325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9451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2525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796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54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3377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1282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061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657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9739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7805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7668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7000">
              <a:schemeClr val="bg2">
                <a:tint val="97000"/>
                <a:hueMod val="92000"/>
                <a:satMod val="169000"/>
                <a:lumMod val="164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5/5/2021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6031326"/>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EF4DB-2DA7-4EFD-B89B-3AF37DC530DB}"/>
              </a:ext>
            </a:extLst>
          </p:cNvPr>
          <p:cNvSpPr>
            <a:spLocks noGrp="1"/>
          </p:cNvSpPr>
          <p:nvPr>
            <p:ph type="ctrTitle"/>
          </p:nvPr>
        </p:nvSpPr>
        <p:spPr/>
        <p:txBody>
          <a:bodyPr/>
          <a:lstStyle/>
          <a:p>
            <a:r>
              <a:rPr lang="en-US" dirty="0"/>
              <a:t>The last stone</a:t>
            </a:r>
          </a:p>
        </p:txBody>
      </p:sp>
      <p:sp>
        <p:nvSpPr>
          <p:cNvPr id="3" name="Subtitle 2">
            <a:extLst>
              <a:ext uri="{FF2B5EF4-FFF2-40B4-BE49-F238E27FC236}">
                <a16:creationId xmlns:a16="http://schemas.microsoft.com/office/drawing/2014/main" id="{64D4800C-1C61-48B4-9FB5-32F142B8D5FC}"/>
              </a:ext>
            </a:extLst>
          </p:cNvPr>
          <p:cNvSpPr>
            <a:spLocks noGrp="1"/>
          </p:cNvSpPr>
          <p:nvPr>
            <p:ph type="subTitle" idx="1"/>
          </p:nvPr>
        </p:nvSpPr>
        <p:spPr/>
        <p:txBody>
          <a:bodyPr/>
          <a:lstStyle/>
          <a:p>
            <a:r>
              <a:rPr lang="en-US" dirty="0">
                <a:solidFill>
                  <a:schemeClr val="tx1"/>
                </a:solidFill>
                <a:latin typeface="Cambria" panose="02040503050406030204" pitchFamily="18" charset="0"/>
                <a:ea typeface="Cambria" panose="02040503050406030204" pitchFamily="18" charset="0"/>
              </a:rPr>
              <a:t>Book by MARK BOWDEN</a:t>
            </a:r>
          </a:p>
          <a:p>
            <a:endParaRPr lang="en-US" dirty="0">
              <a:solidFill>
                <a:schemeClr val="tx1"/>
              </a:solidFill>
              <a:latin typeface="Cambria" panose="02040503050406030204" pitchFamily="18" charset="0"/>
              <a:ea typeface="Cambria" panose="02040503050406030204" pitchFamily="18" charset="0"/>
            </a:endParaRPr>
          </a:p>
          <a:p>
            <a:r>
              <a:rPr lang="en-US" dirty="0">
                <a:solidFill>
                  <a:schemeClr val="tx1"/>
                </a:solidFill>
                <a:latin typeface="Cambria" panose="02040503050406030204" pitchFamily="18" charset="0"/>
                <a:ea typeface="Cambria" panose="02040503050406030204" pitchFamily="18" charset="0"/>
              </a:rPr>
              <a:t>Presented by</a:t>
            </a:r>
          </a:p>
          <a:p>
            <a:r>
              <a:rPr lang="en-US" dirty="0">
                <a:solidFill>
                  <a:schemeClr val="tx1"/>
                </a:solidFill>
                <a:latin typeface="Cambria" panose="02040503050406030204" pitchFamily="18" charset="0"/>
                <a:ea typeface="Cambria" panose="02040503050406030204" pitchFamily="18" charset="0"/>
              </a:rPr>
              <a:t>(student’s name)</a:t>
            </a:r>
          </a:p>
        </p:txBody>
      </p:sp>
    </p:spTree>
    <p:extLst>
      <p:ext uri="{BB962C8B-B14F-4D97-AF65-F5344CB8AC3E}">
        <p14:creationId xmlns:p14="http://schemas.microsoft.com/office/powerpoint/2010/main" val="475362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Helen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Helen is a critical character in Lloyd’s story. She features prominently in all Lloyd’s stories and fabricated lies.</a:t>
            </a:r>
          </a:p>
          <a:p>
            <a:r>
              <a:rPr lang="en-US" dirty="0">
                <a:solidFill>
                  <a:schemeClr val="bg1"/>
                </a:solidFill>
                <a:latin typeface="Cambria" panose="02040503050406030204" pitchFamily="18" charset="0"/>
                <a:ea typeface="Cambria" panose="02040503050406030204" pitchFamily="18" charset="0"/>
              </a:rPr>
              <a:t>Lloyd says that he an Hellen were travelling companions, often taking part in circus performances together.  They also had drug problems and fought on several occasions.</a:t>
            </a:r>
          </a:p>
          <a:p>
            <a:r>
              <a:rPr lang="en-US" dirty="0">
                <a:solidFill>
                  <a:schemeClr val="bg1"/>
                </a:solidFill>
                <a:latin typeface="Cambria" panose="02040503050406030204" pitchFamily="18" charset="0"/>
                <a:ea typeface="Cambria" panose="02040503050406030204" pitchFamily="18" charset="0"/>
              </a:rPr>
              <a:t>According to Lloyd, Hellen was present during the 1975 event when he witnessed the “tape-recorder” old man abduct the Lyon sisters.  </a:t>
            </a:r>
          </a:p>
          <a:p>
            <a:r>
              <a:rPr lang="en-US" dirty="0">
                <a:solidFill>
                  <a:schemeClr val="bg1"/>
                </a:solidFill>
                <a:latin typeface="Cambria" panose="02040503050406030204" pitchFamily="18" charset="0"/>
                <a:ea typeface="Cambria" panose="02040503050406030204" pitchFamily="18" charset="0"/>
              </a:rPr>
              <a:t>When he is interrogated by Detective David, Lloyd says that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had dropped him on several occasions to Hellen’s house.</a:t>
            </a:r>
          </a:p>
          <a:p>
            <a:r>
              <a:rPr lang="en-US" dirty="0">
                <a:solidFill>
                  <a:schemeClr val="bg1"/>
                </a:solidFill>
                <a:latin typeface="Cambria" panose="02040503050406030204" pitchFamily="18" charset="0"/>
                <a:ea typeface="Cambria" panose="02040503050406030204" pitchFamily="18" charset="0"/>
              </a:rPr>
              <a:t>Hellen and Lloyd had several kids who they later signed off into the foster system.</a:t>
            </a:r>
          </a:p>
          <a:p>
            <a:r>
              <a:rPr lang="en-US" dirty="0">
                <a:solidFill>
                  <a:schemeClr val="bg1"/>
                </a:solidFill>
                <a:latin typeface="Cambria" panose="02040503050406030204" pitchFamily="18" charset="0"/>
                <a:ea typeface="Cambria" panose="02040503050406030204" pitchFamily="18" charset="0"/>
              </a:rPr>
              <a:t>Hellen is the one person who could disapprove Lloyd’s lies and he (Lloyd) is evidently relieved when Detective David tells him that she died years ago.</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31097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Thomas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Thomas also goes by the  name Teddy. He is a younger cousin to Lloyd Welch.</a:t>
            </a:r>
          </a:p>
          <a:p>
            <a:r>
              <a:rPr lang="en-US" dirty="0">
                <a:solidFill>
                  <a:schemeClr val="bg1"/>
                </a:solidFill>
                <a:latin typeface="Cambria" panose="02040503050406030204" pitchFamily="18" charset="0"/>
                <a:ea typeface="Cambria" panose="02040503050406030204" pitchFamily="18" charset="0"/>
              </a:rPr>
              <a:t>When Lloyd senses the detectives closing in on his lies, he says that he saw Thomas and an older man raping two naked and drugged girls in a basement.</a:t>
            </a:r>
          </a:p>
          <a:p>
            <a:r>
              <a:rPr lang="en-US" dirty="0">
                <a:solidFill>
                  <a:schemeClr val="bg1"/>
                </a:solidFill>
                <a:latin typeface="Cambria" panose="02040503050406030204" pitchFamily="18" charset="0"/>
                <a:ea typeface="Cambria" panose="02040503050406030204" pitchFamily="18" charset="0"/>
              </a:rPr>
              <a:t>Lloyd specifically decides to toss Thomas under the bus due to his (Thomas) traumatic childhood and sexual history with an older male, </a:t>
            </a:r>
            <a:r>
              <a:rPr lang="en-US" dirty="0" err="1">
                <a:solidFill>
                  <a:schemeClr val="bg1"/>
                </a:solidFill>
                <a:latin typeface="Cambria" panose="02040503050406030204" pitchFamily="18" charset="0"/>
                <a:ea typeface="Cambria" panose="02040503050406030204" pitchFamily="18" charset="0"/>
              </a:rPr>
              <a:t>Kraisel</a:t>
            </a:r>
            <a:r>
              <a:rPr lang="en-US" dirty="0">
                <a:solidFill>
                  <a:schemeClr val="bg1"/>
                </a:solidFill>
                <a:latin typeface="Cambria" panose="02040503050406030204" pitchFamily="18" charset="0"/>
                <a:ea typeface="Cambria" panose="02040503050406030204" pitchFamily="18" charset="0"/>
              </a:rPr>
              <a:t>.</a:t>
            </a:r>
          </a:p>
          <a:p>
            <a:r>
              <a:rPr lang="en-US" dirty="0">
                <a:solidFill>
                  <a:schemeClr val="bg1"/>
                </a:solidFill>
                <a:latin typeface="Cambria" panose="02040503050406030204" pitchFamily="18" charset="0"/>
                <a:ea typeface="Cambria" panose="02040503050406030204" pitchFamily="18" charset="0"/>
              </a:rPr>
              <a:t>However, Detectives David and Chris establish that There is no way that Thomas, who was eleven, in 1975 could have had anything to do with the Lyon sisters disappearance.</a:t>
            </a:r>
          </a:p>
          <a:p>
            <a:r>
              <a:rPr lang="en-US" dirty="0">
                <a:solidFill>
                  <a:schemeClr val="bg1"/>
                </a:solidFill>
                <a:latin typeface="Cambria" panose="02040503050406030204" pitchFamily="18" charset="0"/>
                <a:ea typeface="Cambria" panose="02040503050406030204" pitchFamily="18" charset="0"/>
              </a:rPr>
              <a:t>Also the detectives question how Lloyd, who was eighteen, addicted to drugs and had had run-ins with the law would have been scared of Thomas.</a:t>
            </a:r>
          </a:p>
          <a:p>
            <a:r>
              <a:rPr lang="en-US" dirty="0">
                <a:solidFill>
                  <a:schemeClr val="bg1"/>
                </a:solidFill>
                <a:latin typeface="Cambria" panose="02040503050406030204" pitchFamily="18" charset="0"/>
                <a:ea typeface="Cambria" panose="02040503050406030204" pitchFamily="18" charset="0"/>
              </a:rPr>
              <a:t>Later, Lloyd changes his story about the day he was in the mall, saying that he, Thomas and his uncle, Dickie had left with the two girls and that Thomas and Dickie had drugged and raped the girls.</a:t>
            </a:r>
          </a:p>
          <a:p>
            <a:r>
              <a:rPr lang="en-US" dirty="0">
                <a:solidFill>
                  <a:schemeClr val="bg1"/>
                </a:solidFill>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1295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Ray </a:t>
            </a:r>
            <a:r>
              <a:rPr lang="en-US" dirty="0" err="1"/>
              <a:t>Mileski</a:t>
            </a:r>
            <a:endParaRPr lang="en-US" dirty="0"/>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Ray was a convicted petty offender, killer and a repeated child molester.  In 1977, </a:t>
            </a:r>
            <a:r>
              <a:rPr lang="en-US" dirty="0" err="1">
                <a:solidFill>
                  <a:schemeClr val="bg1"/>
                </a:solidFill>
                <a:latin typeface="Cambria" panose="02040503050406030204" pitchFamily="18" charset="0"/>
                <a:ea typeface="Cambria" panose="02040503050406030204" pitchFamily="18" charset="0"/>
              </a:rPr>
              <a:t>Mileski</a:t>
            </a:r>
            <a:r>
              <a:rPr lang="en-US" dirty="0">
                <a:solidFill>
                  <a:schemeClr val="bg1"/>
                </a:solidFill>
                <a:latin typeface="Cambria" panose="02040503050406030204" pitchFamily="18" charset="0"/>
                <a:ea typeface="Cambria" panose="02040503050406030204" pitchFamily="18" charset="0"/>
              </a:rPr>
              <a:t>  was sentenced to forty years in jail for killing his wife and son and for injuring another son in a domestic fight.</a:t>
            </a:r>
          </a:p>
          <a:p>
            <a:r>
              <a:rPr lang="en-US" dirty="0">
                <a:solidFill>
                  <a:schemeClr val="bg1"/>
                </a:solidFill>
                <a:latin typeface="Cambria" panose="02040503050406030204" pitchFamily="18" charset="0"/>
                <a:ea typeface="Cambria" panose="02040503050406030204" pitchFamily="18" charset="0"/>
              </a:rPr>
              <a:t>Ray was treated as a possible suspect in the Lloyd case. In 1975, he inserted himself into the investigation, by first calling the police suggesting that they accord immunity to the kidnapper who returned the girls alive. Weeks later, Ray called the police hotline with bogus claims that he had seen the widely publicized possible suspect abducting children in another mall, weeks before the Lyon sisters disappeared.</a:t>
            </a:r>
          </a:p>
          <a:p>
            <a:r>
              <a:rPr lang="en-US" dirty="0" err="1">
                <a:solidFill>
                  <a:schemeClr val="bg1"/>
                </a:solidFill>
                <a:latin typeface="Cambria" panose="02040503050406030204" pitchFamily="18" charset="0"/>
                <a:ea typeface="Cambria" panose="02040503050406030204" pitchFamily="18" charset="0"/>
              </a:rPr>
              <a:t>Mileski</a:t>
            </a:r>
            <a:r>
              <a:rPr lang="en-US" dirty="0">
                <a:solidFill>
                  <a:schemeClr val="bg1"/>
                </a:solidFill>
                <a:latin typeface="Cambria" panose="02040503050406030204" pitchFamily="18" charset="0"/>
                <a:ea typeface="Cambria" panose="02040503050406030204" pitchFamily="18" charset="0"/>
              </a:rPr>
              <a:t>, later in jail, bragged to fellow inmates that he had killed the girls and knew where he had buried them.  The police, acting on Ray’s claims, excavated his old property found nothing.</a:t>
            </a:r>
          </a:p>
          <a:p>
            <a:r>
              <a:rPr lang="en-US" dirty="0">
                <a:solidFill>
                  <a:schemeClr val="bg1"/>
                </a:solidFill>
                <a:latin typeface="Cambria" panose="02040503050406030204" pitchFamily="18" charset="0"/>
                <a:ea typeface="Cambria" panose="02040503050406030204" pitchFamily="18" charset="0"/>
              </a:rPr>
              <a:t>Years later, when detective Chris reopened the case, he identified Ray as a possible suspect because of his past child sex offences.</a:t>
            </a:r>
          </a:p>
          <a:p>
            <a:r>
              <a:rPr lang="en-US" dirty="0">
                <a:solidFill>
                  <a:schemeClr val="bg1"/>
                </a:solidFill>
                <a:latin typeface="Cambria" panose="02040503050406030204" pitchFamily="18" charset="0"/>
                <a:ea typeface="Cambria" panose="02040503050406030204" pitchFamily="18" charset="0"/>
              </a:rPr>
              <a:t>Detective Chris rationalized that Ray had killed his wife and son in an attempt to prevent them from going to the police to implicate him in the disappearance of the Lyon sisters.</a:t>
            </a:r>
          </a:p>
          <a:p>
            <a:r>
              <a:rPr lang="en-US" dirty="0">
                <a:solidFill>
                  <a:schemeClr val="bg1"/>
                </a:solidFill>
                <a:latin typeface="Cambria" panose="02040503050406030204" pitchFamily="18" charset="0"/>
                <a:ea typeface="Cambria" panose="02040503050406030204" pitchFamily="18" charset="0"/>
              </a:rPr>
              <a:t>Ray died in 2004, while serving his sentence.</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41924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Detective David and Lloyd’s first meeting</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When David first met Lloyd, he was taken by surprise.  Lloyd was a man who exhibited a façade of someone hardened by years of incarceration. </a:t>
            </a:r>
          </a:p>
          <a:p>
            <a:r>
              <a:rPr lang="en-US" dirty="0">
                <a:solidFill>
                  <a:schemeClr val="bg1"/>
                </a:solidFill>
                <a:latin typeface="Cambria" panose="02040503050406030204" pitchFamily="18" charset="0"/>
                <a:ea typeface="Cambria" panose="02040503050406030204" pitchFamily="18" charset="0"/>
              </a:rPr>
              <a:t>Lloyd tells David that he already knows why he is being questioned. Immediately, David brainstorms on what could have probably given him up, settling on his choice that morning to wear a polo branded “Montgomery County Police/ Major Crimes Division”</a:t>
            </a:r>
          </a:p>
          <a:p>
            <a:r>
              <a:rPr lang="en-US" dirty="0">
                <a:solidFill>
                  <a:schemeClr val="bg1"/>
                </a:solidFill>
                <a:latin typeface="Cambria" panose="02040503050406030204" pitchFamily="18" charset="0"/>
                <a:ea typeface="Cambria" panose="02040503050406030204" pitchFamily="18" charset="0"/>
              </a:rPr>
              <a:t>After establishing a rapport with Lloyd,  David handed him a customized Miranda rights document to sign. The version of  Miranda Rights  given to Lloyd by the detective appears to be tailored towards strengthening the idea that Lloyd wasn’t being treated as a possible suspect in the Lyon case but rather as a  critical witness.</a:t>
            </a:r>
          </a:p>
          <a:p>
            <a:r>
              <a:rPr lang="en-US" dirty="0">
                <a:solidFill>
                  <a:schemeClr val="bg1"/>
                </a:solidFill>
                <a:latin typeface="Cambria" panose="02040503050406030204" pitchFamily="18" charset="0"/>
                <a:ea typeface="Cambria" panose="02040503050406030204" pitchFamily="18" charset="0"/>
              </a:rPr>
              <a:t>While the traditional Miranda rights stress the aspect of using whatever a person says against them in a court of law, this clause was omitted by David. The traditional Miranda document states that: “ anything you say can be used against you in a court” while David’s version states:  “anything you say can be used against you”</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36366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Detective David and Lloyd’s first meeting</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When David first met Lloyd, he was taken by surprise.  Lloyd was a man who exhibited a façade of someone hardened by years of incarceration. </a:t>
            </a:r>
          </a:p>
          <a:p>
            <a:r>
              <a:rPr lang="en-US" dirty="0">
                <a:solidFill>
                  <a:schemeClr val="bg1"/>
                </a:solidFill>
                <a:latin typeface="Cambria" panose="02040503050406030204" pitchFamily="18" charset="0"/>
                <a:ea typeface="Cambria" panose="02040503050406030204" pitchFamily="18" charset="0"/>
              </a:rPr>
              <a:t>Lloyd tells David that he already knows why he is being questioned. Immediately, David brainstorms on what could have probably given him up, settling on his choice that morning to wear a polo branded “Montgomery County Police/ Major Crimes Division”</a:t>
            </a:r>
          </a:p>
          <a:p>
            <a:r>
              <a:rPr lang="en-US" dirty="0">
                <a:solidFill>
                  <a:schemeClr val="bg1"/>
                </a:solidFill>
                <a:latin typeface="Cambria" panose="02040503050406030204" pitchFamily="18" charset="0"/>
                <a:ea typeface="Cambria" panose="02040503050406030204" pitchFamily="18" charset="0"/>
              </a:rPr>
              <a:t>After establishing a rapport with Lloyd,  David handed him a customized Miranda rights document to sign. The version of  Miranda Rights  given to Lloyd by the detective appears to be tailored towards strengthening the idea that Lloyd wasn’t being treated as a possible suspect in the Lyon case but rather as a  critical witness.</a:t>
            </a:r>
          </a:p>
          <a:p>
            <a:r>
              <a:rPr lang="en-US" dirty="0">
                <a:solidFill>
                  <a:schemeClr val="bg1"/>
                </a:solidFill>
                <a:latin typeface="Cambria" panose="02040503050406030204" pitchFamily="18" charset="0"/>
                <a:ea typeface="Cambria" panose="02040503050406030204" pitchFamily="18" charset="0"/>
              </a:rPr>
              <a:t>While the traditional Miranda rights stress the aspect of using whatever a person says against them in a court of law, this clause was omitted by David. The traditional Miranda document states that: “ anything you say can be used against you in a court” while David’s version states:  “anything you say can be used against you”</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5873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Detective David and Lloyd’s first meeting</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When detective David informs Lloyd that Hellen died, he Is obviously relieved.</a:t>
            </a:r>
          </a:p>
          <a:p>
            <a:r>
              <a:rPr lang="en-US" dirty="0">
                <a:solidFill>
                  <a:schemeClr val="bg1"/>
                </a:solidFill>
                <a:latin typeface="Cambria" panose="02040503050406030204" pitchFamily="18" charset="0"/>
                <a:ea typeface="Cambria" panose="02040503050406030204" pitchFamily="18" charset="0"/>
              </a:rPr>
              <a:t>Hellen was a critical character in all the stories Lloyd had made up. First, she had supposedly been in the mall with Lloyd looking for jobs and then the supposedly killer had dropped Lloyd at her place on several occasions.</a:t>
            </a:r>
          </a:p>
          <a:p>
            <a:r>
              <a:rPr lang="en-US" dirty="0">
                <a:solidFill>
                  <a:schemeClr val="bg1"/>
                </a:solidFill>
                <a:latin typeface="Cambria" panose="02040503050406030204" pitchFamily="18" charset="0"/>
                <a:ea typeface="Cambria" panose="02040503050406030204" pitchFamily="18" charset="0"/>
              </a:rPr>
              <a:t>Lloyd’s is relieved at the news of Hellen’s death since she is the one person who could call out his lies </a:t>
            </a:r>
            <a:r>
              <a:rPr lang="en-US" dirty="0" err="1">
                <a:solidFill>
                  <a:schemeClr val="bg1"/>
                </a:solidFill>
                <a:latin typeface="Cambria" panose="02040503050406030204" pitchFamily="18" charset="0"/>
                <a:ea typeface="Cambria" panose="02040503050406030204" pitchFamily="18" charset="0"/>
              </a:rPr>
              <a:t>anf</a:t>
            </a:r>
            <a:r>
              <a:rPr lang="en-US" dirty="0">
                <a:solidFill>
                  <a:schemeClr val="bg1"/>
                </a:solidFill>
                <a:latin typeface="Cambria" panose="02040503050406030204" pitchFamily="18" charset="0"/>
                <a:ea typeface="Cambria" panose="02040503050406030204" pitchFamily="18" charset="0"/>
              </a:rPr>
              <a:t> deny being her alibi; hence proving his guilt.</a:t>
            </a:r>
          </a:p>
          <a:p>
            <a:r>
              <a:rPr lang="en-US" dirty="0">
                <a:solidFill>
                  <a:schemeClr val="bg1"/>
                </a:solidFill>
                <a:latin typeface="Cambria" panose="02040503050406030204" pitchFamily="18" charset="0"/>
                <a:ea typeface="Cambria" panose="02040503050406030204" pitchFamily="18" charset="0"/>
              </a:rPr>
              <a:t>Lloyd notes that none of his family members had found Hellen; this is a critical pointer to his guilt. Most probably, his family had looked for her to threaten her  into telling the detectives a made up story that would exonerate Lloyd had he been charges with the murder of the Lyon sisters.</a:t>
            </a:r>
          </a:p>
          <a:p>
            <a:r>
              <a:rPr lang="en-US" dirty="0">
                <a:solidFill>
                  <a:schemeClr val="bg1"/>
                </a:solidFill>
                <a:latin typeface="Cambria" panose="02040503050406030204" pitchFamily="18" charset="0"/>
                <a:ea typeface="Cambria" panose="02040503050406030204" pitchFamily="18" charset="0"/>
              </a:rPr>
              <a:t>The way Lloyd react to the news about Hellen’s death is a critical pointer that he is hiding some information from the detectives.</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77345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Lloyd’s 2014 polygraph test</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fontScale="92500" lnSpcReduction="10000"/>
          </a:bodyPr>
          <a:lstStyle/>
          <a:p>
            <a:endParaRPr lang="en-US" dirty="0">
              <a:solidFill>
                <a:schemeClr val="bg1"/>
              </a:solidFill>
              <a:latin typeface="Cambria" panose="02040503050406030204" pitchFamily="18" charset="0"/>
              <a:ea typeface="Cambria" panose="02040503050406030204" pitchFamily="18" charset="0"/>
            </a:endParaRPr>
          </a:p>
          <a:p>
            <a:r>
              <a:rPr lang="en-US" dirty="0">
                <a:solidFill>
                  <a:schemeClr val="bg1"/>
                </a:solidFill>
                <a:latin typeface="Cambria" panose="02040503050406030204" pitchFamily="18" charset="0"/>
                <a:ea typeface="Cambria" panose="02040503050406030204" pitchFamily="18" charset="0"/>
              </a:rPr>
              <a:t>In 2014, Lloyd asked to be polygraphed by the detectives. Lloyd believed that the Polygraph test is ineffective in detecting lies and would probably exonerate him as a possible suspect in the Lyon sisters case.</a:t>
            </a:r>
          </a:p>
          <a:p>
            <a:r>
              <a:rPr lang="en-US" dirty="0">
                <a:solidFill>
                  <a:schemeClr val="bg1"/>
                </a:solidFill>
                <a:latin typeface="Cambria" panose="02040503050406030204" pitchFamily="18" charset="0"/>
                <a:ea typeface="Cambria" panose="02040503050406030204" pitchFamily="18" charset="0"/>
              </a:rPr>
              <a:t>The detective enlisted the help of Katie Leggett, an effective polygrapher with experience in sex crimes and lie detection. </a:t>
            </a:r>
          </a:p>
          <a:p>
            <a:r>
              <a:rPr lang="en-US" dirty="0">
                <a:solidFill>
                  <a:schemeClr val="bg1"/>
                </a:solidFill>
                <a:latin typeface="Cambria" panose="02040503050406030204" pitchFamily="18" charset="0"/>
                <a:ea typeface="Cambria" panose="02040503050406030204" pitchFamily="18" charset="0"/>
              </a:rPr>
              <a:t>When Katie and Lloyd begins the test, she deliberately dupes Lloyd into believing she is a dumb blond inexperienced woman. </a:t>
            </a:r>
          </a:p>
          <a:p>
            <a:r>
              <a:rPr lang="en-US" dirty="0">
                <a:solidFill>
                  <a:schemeClr val="bg1"/>
                </a:solidFill>
                <a:latin typeface="Cambria" panose="02040503050406030204" pitchFamily="18" charset="0"/>
                <a:ea typeface="Cambria" panose="02040503050406030204" pitchFamily="18" charset="0"/>
              </a:rPr>
              <a:t>Katie puts up an exaggerated performance, fussing with the equipment, lamenting about the poor internet connection that might affect the efficacy of the test. All these actions are meant to unconsciously drive Lloyd into dropping his guard.</a:t>
            </a:r>
          </a:p>
          <a:p>
            <a:r>
              <a:rPr lang="en-US" dirty="0">
                <a:solidFill>
                  <a:schemeClr val="bg1"/>
                </a:solidFill>
                <a:latin typeface="Cambria" panose="02040503050406030204" pitchFamily="18" charset="0"/>
                <a:ea typeface="Cambria" panose="02040503050406030204" pitchFamily="18" charset="0"/>
              </a:rPr>
              <a:t>Katie also presents herself as a “social worker” caught in police work. She puts up an act of empathizing with Lloyd’s predicament in a non-judgmental way.</a:t>
            </a:r>
          </a:p>
          <a:p>
            <a:r>
              <a:rPr lang="en-US" dirty="0">
                <a:solidFill>
                  <a:schemeClr val="bg1"/>
                </a:solidFill>
                <a:latin typeface="Cambria" panose="02040503050406030204" pitchFamily="18" charset="0"/>
                <a:ea typeface="Cambria" panose="02040503050406030204" pitchFamily="18" charset="0"/>
              </a:rPr>
              <a:t>Also, Katie engages in a ‘freeform” conversation with Lloyd to get him in the right frame of mind and ensure that he is taking the test voluntarily.</a:t>
            </a:r>
          </a:p>
          <a:p>
            <a:r>
              <a:rPr lang="en-US" dirty="0">
                <a:solidFill>
                  <a:schemeClr val="bg1"/>
                </a:solidFill>
                <a:latin typeface="Cambria" panose="02040503050406030204" pitchFamily="18" charset="0"/>
                <a:ea typeface="Cambria" panose="02040503050406030204" pitchFamily="18" charset="0"/>
              </a:rPr>
              <a:t>Katie’s technique is particularly relatable to this class as it shows a useful interrogative skill; playing into the psychology of a suspect,  using formed  stereotype to an interrogative advantage and to make them open up more. Creating a rapport also gets the suspect to relax and make them trust the interrogator. </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14533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Interrogative techniques</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b="1" dirty="0">
                <a:solidFill>
                  <a:schemeClr val="bg1"/>
                </a:solidFill>
                <a:latin typeface="Cambria" panose="02040503050406030204" pitchFamily="18" charset="0"/>
                <a:ea typeface="Cambria" panose="02040503050406030204" pitchFamily="18" charset="0"/>
              </a:rPr>
              <a:t>A) </a:t>
            </a:r>
            <a:r>
              <a:rPr lang="en-US" b="1" dirty="0" err="1">
                <a:solidFill>
                  <a:schemeClr val="bg1"/>
                </a:solidFill>
                <a:latin typeface="Cambria" panose="02040503050406030204" pitchFamily="18" charset="0"/>
                <a:ea typeface="Cambria" panose="02040503050406030204" pitchFamily="18" charset="0"/>
              </a:rPr>
              <a:t>kinesic</a:t>
            </a:r>
            <a:r>
              <a:rPr lang="en-US" b="1" dirty="0">
                <a:solidFill>
                  <a:schemeClr val="bg1"/>
                </a:solidFill>
                <a:latin typeface="Cambria" panose="02040503050406030204" pitchFamily="18" charset="0"/>
                <a:ea typeface="Cambria" panose="02040503050406030204" pitchFamily="18" charset="0"/>
              </a:rPr>
              <a:t> technique</a:t>
            </a:r>
          </a:p>
          <a:p>
            <a:r>
              <a:rPr lang="en-US" dirty="0" err="1">
                <a:solidFill>
                  <a:schemeClr val="bg1"/>
                </a:solidFill>
                <a:latin typeface="Cambria" panose="02040503050406030204" pitchFamily="18" charset="0"/>
                <a:ea typeface="Cambria" panose="02040503050406030204" pitchFamily="18" charset="0"/>
              </a:rPr>
              <a:t>Kinesic</a:t>
            </a:r>
            <a:r>
              <a:rPr lang="en-US" dirty="0">
                <a:solidFill>
                  <a:schemeClr val="bg1"/>
                </a:solidFill>
                <a:latin typeface="Cambria" panose="02040503050406030204" pitchFamily="18" charset="0"/>
                <a:ea typeface="Cambria" panose="02040503050406030204" pitchFamily="18" charset="0"/>
              </a:rPr>
              <a:t> interrogation is an observational technique in which the interrogating officer asks the suspect carefully examined questions then notes their reaction and behavior during answering.  Detective David in page 74,  detective Chris hard presses Lloyd to tell him what connection he had with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Lloyd gets agitated, starts screaming and banging his fists on the table. (Bowden, 74)</a:t>
            </a:r>
          </a:p>
          <a:p>
            <a:r>
              <a:rPr lang="en-US" b="1" dirty="0">
                <a:solidFill>
                  <a:schemeClr val="bg1"/>
                </a:solidFill>
                <a:latin typeface="Cambria" panose="02040503050406030204" pitchFamily="18" charset="0"/>
                <a:ea typeface="Cambria" panose="02040503050406030204" pitchFamily="18" charset="0"/>
              </a:rPr>
              <a:t>B) Lies</a:t>
            </a:r>
          </a:p>
          <a:p>
            <a:r>
              <a:rPr lang="en-US" dirty="0">
                <a:solidFill>
                  <a:schemeClr val="bg1"/>
                </a:solidFill>
                <a:latin typeface="Cambria" panose="02040503050406030204" pitchFamily="18" charset="0"/>
                <a:ea typeface="Cambria" panose="02040503050406030204" pitchFamily="18" charset="0"/>
              </a:rPr>
              <a:t>This </a:t>
            </a:r>
            <a:r>
              <a:rPr lang="en-US" dirty="0" err="1">
                <a:solidFill>
                  <a:schemeClr val="bg1"/>
                </a:solidFill>
                <a:latin typeface="Cambria" panose="02040503050406030204" pitchFamily="18" charset="0"/>
                <a:ea typeface="Cambria" panose="02040503050406030204" pitchFamily="18" charset="0"/>
              </a:rPr>
              <a:t>intrrrogative</a:t>
            </a:r>
            <a:r>
              <a:rPr lang="en-US" dirty="0">
                <a:solidFill>
                  <a:schemeClr val="bg1"/>
                </a:solidFill>
                <a:latin typeface="Cambria" panose="02040503050406030204" pitchFamily="18" charset="0"/>
                <a:ea typeface="Cambria" panose="02040503050406030204" pitchFamily="18" charset="0"/>
              </a:rPr>
              <a:t> technique allows the interrogator to tell the suspect half truths and white lies to get them talking or create a sense of false security.  Even when detective David figures out that Lloyd is telling lies, he reassures him that he is not being treated as possible suspect but a critical witness. (Bowden, pp 68-99)</a:t>
            </a:r>
          </a:p>
          <a:p>
            <a:r>
              <a:rPr lang="en-US" dirty="0">
                <a:solidFill>
                  <a:schemeClr val="bg1"/>
                </a:solidFill>
                <a:latin typeface="Cambria" panose="02040503050406030204" pitchFamily="18" charset="0"/>
                <a:ea typeface="Cambria" panose="02040503050406030204" pitchFamily="18" charset="0"/>
              </a:rPr>
              <a:t>In page 209, detective David lies to Lloyd that Hellen had kept a journal of their carnival-travelling days together.  Detective David uses this lie to get Lloyd to admit that he had been driving a green jeep in 1975, effectively tying together the last threads of the case.</a:t>
            </a:r>
          </a:p>
          <a:p>
            <a:endParaRPr lang="en-US" b="1"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24402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Interrogative techniques</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b="1" dirty="0">
                <a:solidFill>
                  <a:schemeClr val="bg1"/>
                </a:solidFill>
                <a:latin typeface="Cambria" panose="02040503050406030204" pitchFamily="18" charset="0"/>
                <a:ea typeface="Cambria" panose="02040503050406030204" pitchFamily="18" charset="0"/>
              </a:rPr>
              <a:t>C) Preparation and Planning, Engage and Explain, Account, Closure and Evaluate. (PEACE)</a:t>
            </a:r>
          </a:p>
          <a:p>
            <a:r>
              <a:rPr lang="en-US" dirty="0">
                <a:solidFill>
                  <a:schemeClr val="bg1"/>
                </a:solidFill>
                <a:latin typeface="Cambria" panose="02040503050406030204" pitchFamily="18" charset="0"/>
                <a:ea typeface="Cambria" panose="02040503050406030204" pitchFamily="18" charset="0"/>
              </a:rPr>
              <a:t>in this interrogative technique, the interrogative officer deliberately makes the interrogation feel more like an interview rather than a criminal interrogation. The detective encourages the suspect to keep talking by asking many questions that might not even be connected to the case. Throughout Lloyd’s and David’s first encounter, David asks Lloyd about his childhood, his relationship with Hellen and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He also asks him critical questions that prove Lloyd is lying about his encounters with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.(Bowden pp 43-48)</a:t>
            </a:r>
          </a:p>
          <a:p>
            <a:r>
              <a:rPr lang="en-US" b="1" dirty="0">
                <a:solidFill>
                  <a:schemeClr val="bg1"/>
                </a:solidFill>
                <a:latin typeface="Cambria" panose="02040503050406030204" pitchFamily="18" charset="0"/>
                <a:ea typeface="Cambria" panose="02040503050406030204" pitchFamily="18" charset="0"/>
              </a:rPr>
              <a:t>D)  use of leading questions</a:t>
            </a:r>
          </a:p>
          <a:p>
            <a:r>
              <a:rPr lang="en-US" dirty="0">
                <a:solidFill>
                  <a:schemeClr val="bg1"/>
                </a:solidFill>
                <a:latin typeface="Cambria" panose="02040503050406030204" pitchFamily="18" charset="0"/>
                <a:ea typeface="Cambria" panose="02040503050406030204" pitchFamily="18" charset="0"/>
              </a:rPr>
              <a:t>In this interrogative technique, the detective ask carefully crafted questions that are critical in making the suspect reveal important details unconsciously.  Leading questions are particularly important in outwitting pathological liars to confess.  At the end of their first encounter, David asks Lloyd what he thought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had done with the girls. Lloyds answer that he  probably raped, killed and burned them solidifies the detectives’ belief that he knows more than he is telling.  (Bowden, 76)</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37870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Interrogative techniques</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lnSpcReduction="10000"/>
          </a:bodyPr>
          <a:lstStyle/>
          <a:p>
            <a:endParaRPr lang="en-US" b="1" dirty="0">
              <a:solidFill>
                <a:schemeClr val="bg1"/>
              </a:solidFill>
              <a:latin typeface="Cambria" panose="02040503050406030204" pitchFamily="18" charset="0"/>
              <a:ea typeface="Cambria" panose="02040503050406030204" pitchFamily="18" charset="0"/>
            </a:endParaRPr>
          </a:p>
          <a:p>
            <a:r>
              <a:rPr lang="en-US" b="1" dirty="0">
                <a:solidFill>
                  <a:schemeClr val="bg1"/>
                </a:solidFill>
                <a:latin typeface="Cambria" panose="02040503050406030204" pitchFamily="18" charset="0"/>
                <a:ea typeface="Cambria" panose="02040503050406030204" pitchFamily="18" charset="0"/>
              </a:rPr>
              <a:t>E)  Good Cop, Bad Cop interrogative technique</a:t>
            </a:r>
          </a:p>
          <a:p>
            <a:r>
              <a:rPr lang="en-US" dirty="0">
                <a:solidFill>
                  <a:schemeClr val="bg1"/>
                </a:solidFill>
                <a:latin typeface="Cambria" panose="02040503050406030204" pitchFamily="18" charset="0"/>
                <a:ea typeface="Cambria" panose="02040503050406030204" pitchFamily="18" charset="0"/>
              </a:rPr>
              <a:t>Like the name implies, one cop pretends to be callous, abrasive, tough and judgmental while the other interrogator takes a humane stance towards the suspect. During  Lloyd’s interrogation, detective David takes a more personal approach, addressing Lloyd with his first name and encouraging him to not to panic as he is not a suspect. (Bowden, 67) On the other hand, Chris adopts a “bad cop” interrogation technique, threatening Lloyd with dire consequences if he doesn’t tell the truth. He also creates an official mood, addressing Lloyd using his surname. (Bowden, 70)</a:t>
            </a:r>
          </a:p>
          <a:p>
            <a:r>
              <a:rPr lang="en-US" b="1" dirty="0">
                <a:solidFill>
                  <a:schemeClr val="bg1"/>
                </a:solidFill>
                <a:latin typeface="Cambria" panose="02040503050406030204" pitchFamily="18" charset="0"/>
                <a:ea typeface="Cambria" panose="02040503050406030204" pitchFamily="18" charset="0"/>
              </a:rPr>
              <a:t>F) The Reid interrogative technique </a:t>
            </a:r>
          </a:p>
          <a:p>
            <a:r>
              <a:rPr lang="en-US" dirty="0">
                <a:solidFill>
                  <a:schemeClr val="bg1"/>
                </a:solidFill>
                <a:latin typeface="Cambria" panose="02040503050406030204" pitchFamily="18" charset="0"/>
                <a:ea typeface="Cambria" panose="02040503050406030204" pitchFamily="18" charset="0"/>
              </a:rPr>
              <a:t>The Reid technique is one of the mostly used techniques by detectives. Using this technique, the detective subtly hints that evidence points to the suspect being guilty, although insisting  that the crime might have been committed by someone else. The detective then feigns sympathy with the suspect’s plight and gives them a chance to try to prove their innocence. The detective then notes of word patterns and body reactions that prove guilt.  Throughout the first interrogation, detective David uses this technique to get Lloyd talking. At the end of the long interrogation session,  the detectives note that Lloyd used words and phrases that allude to his innocence over sixty-eight times, a typical behavior of pathological liars. (Bowden, 76)</a:t>
            </a:r>
          </a:p>
          <a:p>
            <a:endParaRPr lang="en-US" b="1"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038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2" y="0"/>
            <a:ext cx="8534400" cy="1507067"/>
          </a:xfrm>
        </p:spPr>
        <p:txBody>
          <a:bodyPr/>
          <a:lstStyle/>
          <a:p>
            <a:r>
              <a:rPr lang="en-US" dirty="0"/>
              <a:t>Case summary</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684211" y="997528"/>
            <a:ext cx="11202989" cy="5569528"/>
          </a:xfrm>
        </p:spPr>
        <p:txBody>
          <a:bodyPr>
            <a:normAutofit lnSpcReduction="10000"/>
          </a:bodyPr>
          <a:lstStyle/>
          <a:p>
            <a:r>
              <a:rPr lang="en-US" dirty="0">
                <a:solidFill>
                  <a:schemeClr val="bg1"/>
                </a:solidFill>
                <a:latin typeface="Cambria" panose="02040503050406030204" pitchFamily="18" charset="0"/>
                <a:ea typeface="Cambria" panose="02040503050406030204" pitchFamily="18" charset="0"/>
              </a:rPr>
              <a:t>In his masterpiece, Mark Bowden revisits a forty-year old missing person case which he covered as reporter at a Baltimore newspaper.</a:t>
            </a:r>
          </a:p>
          <a:p>
            <a:r>
              <a:rPr lang="en-US" dirty="0">
                <a:solidFill>
                  <a:schemeClr val="bg1"/>
                </a:solidFill>
                <a:latin typeface="Cambria" panose="02040503050406030204" pitchFamily="18" charset="0"/>
                <a:ea typeface="Cambria" panose="02040503050406030204" pitchFamily="18" charset="0"/>
              </a:rPr>
              <a:t>In 1975 March, two sisters. Katherine, 10,  and Sheila, 12,  Lyon were kidnapped by an unknown assailant outside the Wheaton Plaza.</a:t>
            </a:r>
          </a:p>
          <a:p>
            <a:r>
              <a:rPr lang="en-US" dirty="0">
                <a:solidFill>
                  <a:schemeClr val="bg1"/>
                </a:solidFill>
                <a:latin typeface="Cambria" panose="02040503050406030204" pitchFamily="18" charset="0"/>
                <a:ea typeface="Cambria" panose="02040503050406030204" pitchFamily="18" charset="0"/>
              </a:rPr>
              <a:t>The Lyon sisters case, as it became famously known, spanned forty years, with Lloyd Welch confessing to the murder of the two sisters in 2017.</a:t>
            </a:r>
          </a:p>
          <a:p>
            <a:r>
              <a:rPr lang="en-US" dirty="0">
                <a:solidFill>
                  <a:schemeClr val="bg1"/>
                </a:solidFill>
                <a:latin typeface="Cambria" panose="02040503050406030204" pitchFamily="18" charset="0"/>
                <a:ea typeface="Cambria" panose="02040503050406030204" pitchFamily="18" charset="0"/>
              </a:rPr>
              <a:t>Although the remains of the two girls were never discovered, on of Welch’s relatives confessed to the police that he had helped Lloyd burn two duffel bags that “smelled like death” in 1975.</a:t>
            </a:r>
          </a:p>
          <a:p>
            <a:r>
              <a:rPr lang="en-US" dirty="0">
                <a:solidFill>
                  <a:schemeClr val="bg1"/>
                </a:solidFill>
                <a:latin typeface="Cambria" panose="02040503050406030204" pitchFamily="18" charset="0"/>
                <a:ea typeface="Cambria" panose="02040503050406030204" pitchFamily="18" charset="0"/>
              </a:rPr>
              <a:t>When the police began investigating the disappearance of the two sisters, there had been a popular belief that the girls were kidnapped by a aged well-dressed man who appeared to be demonstrating a new recording device to a group of children in the mall.</a:t>
            </a:r>
          </a:p>
          <a:p>
            <a:r>
              <a:rPr lang="en-US" dirty="0">
                <a:solidFill>
                  <a:schemeClr val="bg1"/>
                </a:solidFill>
                <a:latin typeface="Cambria" panose="02040503050406030204" pitchFamily="18" charset="0"/>
                <a:ea typeface="Cambria" panose="02040503050406030204" pitchFamily="18" charset="0"/>
              </a:rPr>
              <a:t>While the police arrested several people including Ray </a:t>
            </a:r>
            <a:r>
              <a:rPr lang="en-US" dirty="0" err="1">
                <a:solidFill>
                  <a:schemeClr val="bg1"/>
                </a:solidFill>
                <a:latin typeface="Cambria" panose="02040503050406030204" pitchFamily="18" charset="0"/>
                <a:ea typeface="Cambria" panose="02040503050406030204" pitchFamily="18" charset="0"/>
              </a:rPr>
              <a:t>Mileski</a:t>
            </a:r>
            <a:r>
              <a:rPr lang="en-US" dirty="0">
                <a:solidFill>
                  <a:schemeClr val="bg1"/>
                </a:solidFill>
                <a:latin typeface="Cambria" panose="02040503050406030204" pitchFamily="18" charset="0"/>
                <a:ea typeface="Cambria" panose="02040503050406030204" pitchFamily="18" charset="0"/>
              </a:rPr>
              <a:t>, the case went cold and was revisited decades later, with Lloyd Welch identified as the murderer.</a:t>
            </a:r>
          </a:p>
          <a:p>
            <a:r>
              <a:rPr lang="en-US" dirty="0">
                <a:solidFill>
                  <a:schemeClr val="bg1"/>
                </a:solidFill>
                <a:latin typeface="Cambria" panose="02040503050406030204" pitchFamily="18" charset="0"/>
                <a:ea typeface="Cambria" panose="02040503050406030204" pitchFamily="18" charset="0"/>
              </a:rPr>
              <a:t>Decades later, in 2014, the detectives in the case discovered new evidence in Lloyd’ s parents basement; where he had lived in 1970.  The police found what appeared to be blood stains, indicating that possibly the two girls had been held there.</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68524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Why the case took long to solve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The Lyon sisters case took generations of detectives forty years to solve. Several factors have had a critical influence of  the long duration it took to solve the case.</a:t>
            </a:r>
          </a:p>
          <a:p>
            <a:r>
              <a:rPr lang="en-US" dirty="0">
                <a:solidFill>
                  <a:schemeClr val="bg1"/>
                </a:solidFill>
                <a:latin typeface="Cambria" panose="02040503050406030204" pitchFamily="18" charset="0"/>
                <a:ea typeface="Cambria" panose="02040503050406030204" pitchFamily="18" charset="0"/>
              </a:rPr>
              <a:t>Over the years, detectives had to follow over2000 leads, most of which were bogus. In 1975,there were a lot of people giving false leads  on the tip line opened by the police for people to anonymously give the police tips.</a:t>
            </a:r>
          </a:p>
          <a:p>
            <a:r>
              <a:rPr lang="en-US" dirty="0">
                <a:solidFill>
                  <a:schemeClr val="bg1"/>
                </a:solidFill>
                <a:latin typeface="Cambria" panose="02040503050406030204" pitchFamily="18" charset="0"/>
                <a:ea typeface="Cambria" panose="02040503050406030204" pitchFamily="18" charset="0"/>
              </a:rPr>
              <a:t>Also, in 1975, the police offered  90,00 dollar- reward for any person  who would have critical information that could lead to rescue the girls. This reward compelled people, including Lloyd, to come forth with misleading  information that set the police on several false trails.</a:t>
            </a:r>
          </a:p>
          <a:p>
            <a:r>
              <a:rPr lang="en-US" dirty="0">
                <a:solidFill>
                  <a:schemeClr val="bg1"/>
                </a:solidFill>
                <a:latin typeface="Cambria" panose="02040503050406030204" pitchFamily="18" charset="0"/>
                <a:ea typeface="Cambria" panose="02040503050406030204" pitchFamily="18" charset="0"/>
              </a:rPr>
              <a:t>The detectives’ fixation on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as the prime suspect in the Lyon sisters disappearance also dragged this case out.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had wittedly inserted himself into the police investigation, falsely admitting to having killed and buried the two sisters.  </a:t>
            </a:r>
            <a:r>
              <a:rPr lang="en-US" dirty="0" err="1">
                <a:solidFill>
                  <a:schemeClr val="bg1"/>
                </a:solidFill>
                <a:latin typeface="Cambria" panose="02040503050406030204" pitchFamily="18" charset="0"/>
                <a:ea typeface="Cambria" panose="02040503050406030204" pitchFamily="18" charset="0"/>
              </a:rPr>
              <a:t>Milseki</a:t>
            </a:r>
            <a:r>
              <a:rPr lang="en-US" dirty="0">
                <a:solidFill>
                  <a:schemeClr val="bg1"/>
                </a:solidFill>
                <a:latin typeface="Cambria" panose="02040503050406030204" pitchFamily="18" charset="0"/>
                <a:ea typeface="Cambria" panose="02040503050406030204" pitchFamily="18" charset="0"/>
              </a:rPr>
              <a:t> was  a highly likely suspect and detective Chris spend years fixated on him, instead of Lloyd, the real suspect.</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9196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What contributed to solving the Case?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Autofit/>
          </a:bodyPr>
          <a:lstStyle/>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a:p>
            <a:r>
              <a:rPr lang="en-US" dirty="0">
                <a:solidFill>
                  <a:schemeClr val="bg1"/>
                </a:solidFill>
                <a:latin typeface="Cambria" panose="02040503050406030204" pitchFamily="18" charset="0"/>
                <a:ea typeface="Cambria" panose="02040503050406030204" pitchFamily="18" charset="0"/>
              </a:rPr>
              <a:t>Lloyd was a pathological liar,  through out the investigation, he tells lies upon lies although in several instances he lets his tongue slip; revealing crucial information. For instance, after taking the investigators in circles after his failed polygraph test, Lloyd tells detective Dave that he was involved in kidnapping of the girls. (Bowden, 100)  This is a critical moment that influences leads to the ultimate solving of the case.</a:t>
            </a:r>
          </a:p>
          <a:p>
            <a:r>
              <a:rPr lang="en-US" dirty="0">
                <a:solidFill>
                  <a:schemeClr val="bg1"/>
                </a:solidFill>
                <a:latin typeface="Cambria" panose="02040503050406030204" pitchFamily="18" charset="0"/>
                <a:ea typeface="Cambria" panose="02040503050406030204" pitchFamily="18" charset="0"/>
              </a:rPr>
              <a:t>Solving this case is largely pegged on sifting the truth out of Lloyd’s fabricated stories and countless lies. In pages 215 to 216, Detective David catches Lloyd on one of his biggest lies. While Lloyd had told his cousin Henry that the green duffel bag they burned contained the remains of his dead dog, David establishes that Lloyd had never had a dog in his life.  Lloyd’s admission is critical moment in the process of solving this case.</a:t>
            </a:r>
          </a:p>
          <a:p>
            <a:r>
              <a:rPr lang="en-US" dirty="0">
                <a:solidFill>
                  <a:schemeClr val="bg1"/>
                </a:solidFill>
                <a:latin typeface="Cambria" panose="02040503050406030204" pitchFamily="18" charset="0"/>
                <a:ea typeface="Cambria" panose="02040503050406030204" pitchFamily="18" charset="0"/>
              </a:rPr>
              <a:t>Detective Dave makes a connection between the basement which Lloyd describes in his numerous fabricated tales. Dave identifies Lloyds former house that ultimately proves to be where Lloyd held the two girls. This is  a critical moment in the resolution of this case.</a:t>
            </a: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pPr marL="0" indent="0">
              <a:buNone/>
            </a:pPr>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39943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Legal outcome of the case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On July,14, 2015, Lloyd was indicted for abduction and murder of the Lyon sisters.</a:t>
            </a:r>
          </a:p>
          <a:p>
            <a:r>
              <a:rPr lang="en-US" dirty="0">
                <a:solidFill>
                  <a:schemeClr val="bg1"/>
                </a:solidFill>
                <a:latin typeface="Cambria" panose="02040503050406030204" pitchFamily="18" charset="0"/>
                <a:ea typeface="Cambria" panose="02040503050406030204" pitchFamily="18" charset="0"/>
              </a:rPr>
              <a:t>In September 2017. Lloyd pleaded to two counts of abducting and killing the Lyon sisters.</a:t>
            </a:r>
          </a:p>
          <a:p>
            <a:r>
              <a:rPr lang="en-US" dirty="0">
                <a:solidFill>
                  <a:schemeClr val="bg1"/>
                </a:solidFill>
                <a:latin typeface="Cambria" panose="02040503050406030204" pitchFamily="18" charset="0"/>
                <a:ea typeface="Cambria" panose="02040503050406030204" pitchFamily="18" charset="0"/>
              </a:rPr>
              <a:t>Lloyd was sentenced to two 48 years sentences for the abduction with an intent to defile and murder of the Lyon sisters. The two sentences are set to run concurrently </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14500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Social outcome of the crime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The kidnapping and killing of the Lyon sisters had an adverse effect on the police department of Montgomery county. Generations of detectives unsuccessfully tried to solve the case over the years. These detectives ended up retiring, with feelings of failure for having been unable to solve one of the department’s famous case.</a:t>
            </a:r>
          </a:p>
          <a:p>
            <a:r>
              <a:rPr lang="en-US" dirty="0">
                <a:solidFill>
                  <a:schemeClr val="bg1"/>
                </a:solidFill>
                <a:latin typeface="Cambria" panose="02040503050406030204" pitchFamily="18" charset="0"/>
                <a:ea typeface="Cambria" panose="02040503050406030204" pitchFamily="18" charset="0"/>
              </a:rPr>
              <a:t>The people of Maryland were also affected by this crime. They did not feel safe in their homes and town which had been previously peaceful and safe. Decades later, many residents still remember this crime with dread and feelings of hopelessness.</a:t>
            </a:r>
          </a:p>
          <a:p>
            <a:r>
              <a:rPr lang="en-US" dirty="0">
                <a:solidFill>
                  <a:schemeClr val="bg1"/>
                </a:solidFill>
                <a:latin typeface="Cambria" panose="02040503050406030204" pitchFamily="18" charset="0"/>
                <a:ea typeface="Cambria" panose="02040503050406030204" pitchFamily="18" charset="0"/>
              </a:rPr>
              <a:t>The Welch extended family was also affected by this crime. During the course of investigation, many members of the Welch family had to recall painful memories of sexual abuse as teenagers. Also , details of their family were splashed online by reporters and were consequently view in a bad light by the public as a clan of sexual offenders and criminals.</a:t>
            </a:r>
          </a:p>
          <a:p>
            <a:r>
              <a:rPr lang="en-US" dirty="0">
                <a:solidFill>
                  <a:schemeClr val="bg1"/>
                </a:solidFill>
                <a:latin typeface="Cambria" panose="02040503050406030204" pitchFamily="18" charset="0"/>
                <a:ea typeface="Cambria" panose="02040503050406030204" pitchFamily="18" charset="0"/>
              </a:rPr>
              <a:t>Finally, the greatest brunt of this crimes social impact was born by Katherine and Sheila’s family.  The family has had to live with decades of anguish and torment not knowing what happened to their girls.</a:t>
            </a:r>
          </a:p>
        </p:txBody>
      </p:sp>
    </p:spTree>
    <p:extLst>
      <p:ext uri="{BB962C8B-B14F-4D97-AF65-F5344CB8AC3E}">
        <p14:creationId xmlns:p14="http://schemas.microsoft.com/office/powerpoint/2010/main" val="245196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Social outcome of the crime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The kidnapping and killing of the Lyon sisters had an adverse effect on the police department of Montgomery county. Generations of detectives unsuccessfully tried to solve the case over the years. These detectives ended up retiring, with feelings of failure for having been unable to solve one of the department’s famous case.</a:t>
            </a:r>
          </a:p>
          <a:p>
            <a:r>
              <a:rPr lang="en-US" dirty="0">
                <a:solidFill>
                  <a:schemeClr val="bg1"/>
                </a:solidFill>
                <a:latin typeface="Cambria" panose="02040503050406030204" pitchFamily="18" charset="0"/>
                <a:ea typeface="Cambria" panose="02040503050406030204" pitchFamily="18" charset="0"/>
              </a:rPr>
              <a:t>The people of Maryland were also affected by this crime. They did not feel safe in their homes and town which had been previously peaceful and safe. Decades later, many residents still remember this crime with dread and feelings of hopelessness.</a:t>
            </a:r>
          </a:p>
          <a:p>
            <a:r>
              <a:rPr lang="en-US" dirty="0">
                <a:solidFill>
                  <a:schemeClr val="bg1"/>
                </a:solidFill>
                <a:latin typeface="Cambria" panose="02040503050406030204" pitchFamily="18" charset="0"/>
                <a:ea typeface="Cambria" panose="02040503050406030204" pitchFamily="18" charset="0"/>
              </a:rPr>
              <a:t>The Welch extended family was also affected by this crime. During the course of investigation, many members of the Welch family had to recall painful memories of sexual abuse as teenagers. Also , details of their family were splashed online by reporters and were consequently view in a bad light by the public as a clan of sexual offenders and criminals.</a:t>
            </a:r>
          </a:p>
          <a:p>
            <a:r>
              <a:rPr lang="en-US" dirty="0">
                <a:solidFill>
                  <a:schemeClr val="bg1"/>
                </a:solidFill>
                <a:latin typeface="Cambria" panose="02040503050406030204" pitchFamily="18" charset="0"/>
                <a:ea typeface="Cambria" panose="02040503050406030204" pitchFamily="18" charset="0"/>
              </a:rPr>
              <a:t>Finally, the greatest brunt of this crimes social impact was born by Katherine and Sheila’s family.  The family has had to live with decades of anguish and torment not knowing what happened to their girls.</a:t>
            </a:r>
          </a:p>
        </p:txBody>
      </p:sp>
    </p:spTree>
    <p:extLst>
      <p:ext uri="{BB962C8B-B14F-4D97-AF65-F5344CB8AC3E}">
        <p14:creationId xmlns:p14="http://schemas.microsoft.com/office/powerpoint/2010/main" val="4193790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Final words on the case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A good detective should be able to sift out the truth from fabricated stories and suspects’ lies. Through out </a:t>
            </a:r>
            <a:r>
              <a:rPr lang="en-US" i="1" dirty="0">
                <a:solidFill>
                  <a:schemeClr val="bg1"/>
                </a:solidFill>
                <a:latin typeface="Cambria" panose="02040503050406030204" pitchFamily="18" charset="0"/>
                <a:ea typeface="Cambria" panose="02040503050406030204" pitchFamily="18" charset="0"/>
              </a:rPr>
              <a:t>Last Stone, </a:t>
            </a:r>
            <a:r>
              <a:rPr lang="en-US" dirty="0">
                <a:solidFill>
                  <a:schemeClr val="bg1"/>
                </a:solidFill>
                <a:latin typeface="Cambria" panose="02040503050406030204" pitchFamily="18" charset="0"/>
                <a:ea typeface="Cambria" panose="02040503050406030204" pitchFamily="18" charset="0"/>
              </a:rPr>
              <a:t>the detectives spend over seventy hours interrogating Lloyd. Lloyd Welch is a master liar, spinning fabricated tales that serve one purpose; to exonerate himself. However,  detective Dave fishes out the truth from snippets of truth that Lloyd lets on during his extensive lies. </a:t>
            </a:r>
          </a:p>
          <a:p>
            <a:r>
              <a:rPr lang="en-US" dirty="0">
                <a:solidFill>
                  <a:schemeClr val="bg1"/>
                </a:solidFill>
                <a:latin typeface="Cambria" panose="02040503050406030204" pitchFamily="18" charset="0"/>
                <a:ea typeface="Cambria" panose="02040503050406030204" pitchFamily="18" charset="0"/>
              </a:rPr>
              <a:t>The technique of reading in between lies is particularly practical in my profession. In the future, this technique will come in handy when I will be interrogating pathological liars.</a:t>
            </a:r>
          </a:p>
        </p:txBody>
      </p:sp>
    </p:spTree>
    <p:extLst>
      <p:ext uri="{BB962C8B-B14F-4D97-AF65-F5344CB8AC3E}">
        <p14:creationId xmlns:p14="http://schemas.microsoft.com/office/powerpoint/2010/main" val="1059822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reference</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Bowden M. (2019) </a:t>
            </a:r>
            <a:r>
              <a:rPr lang="en-US" i="1" dirty="0">
                <a:solidFill>
                  <a:schemeClr val="bg1"/>
                </a:solidFill>
                <a:latin typeface="Cambria" panose="02040503050406030204" pitchFamily="18" charset="0"/>
                <a:ea typeface="Cambria" panose="02040503050406030204" pitchFamily="18" charset="0"/>
              </a:rPr>
              <a:t>The Last Stone</a:t>
            </a:r>
            <a:r>
              <a:rPr lang="en-US" dirty="0">
                <a:solidFill>
                  <a:schemeClr val="bg1"/>
                </a:solidFill>
                <a:latin typeface="Cambria" panose="02040503050406030204" pitchFamily="18" charset="0"/>
                <a:ea typeface="Cambria" panose="02040503050406030204" pitchFamily="18" charset="0"/>
              </a:rPr>
              <a:t>. Atlantic Monthly Press</a:t>
            </a:r>
          </a:p>
        </p:txBody>
      </p:sp>
    </p:spTree>
    <p:extLst>
      <p:ext uri="{BB962C8B-B14F-4D97-AF65-F5344CB8AC3E}">
        <p14:creationId xmlns:p14="http://schemas.microsoft.com/office/powerpoint/2010/main" val="374333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2" y="0"/>
            <a:ext cx="8534400" cy="1507067"/>
          </a:xfrm>
        </p:spPr>
        <p:txBody>
          <a:bodyPr/>
          <a:lstStyle/>
          <a:p>
            <a:r>
              <a:rPr lang="en-US" dirty="0"/>
              <a:t>victims</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684211" y="997528"/>
            <a:ext cx="11202989" cy="5569528"/>
          </a:xfrm>
        </p:spPr>
        <p:txBody>
          <a:bodyPr>
            <a:normAutofit lnSpcReduction="10000"/>
          </a:bodyPr>
          <a:lstStyle/>
          <a:p>
            <a:r>
              <a:rPr lang="en-US" dirty="0">
                <a:solidFill>
                  <a:schemeClr val="bg1"/>
                </a:solidFill>
                <a:latin typeface="Cambria" panose="02040503050406030204" pitchFamily="18" charset="0"/>
                <a:ea typeface="Cambria" panose="02040503050406030204" pitchFamily="18" charset="0"/>
              </a:rPr>
              <a:t>The two sisters who disappeared were Katherine Mary Lyon, who was aged ten at the time of the crime and Sheila Mary Lyon aged twelve when she was last seen. </a:t>
            </a:r>
          </a:p>
          <a:p>
            <a:r>
              <a:rPr lang="en-US" dirty="0">
                <a:solidFill>
                  <a:schemeClr val="bg1"/>
                </a:solidFill>
                <a:latin typeface="Cambria" panose="02040503050406030204" pitchFamily="18" charset="0"/>
                <a:ea typeface="Cambria" panose="02040503050406030204" pitchFamily="18" charset="0"/>
              </a:rPr>
              <a:t>The two sisters were children to John and Mary Lyon. They also had and older brother Jay. The family lived in Kensington, Maryland.</a:t>
            </a:r>
          </a:p>
          <a:p>
            <a:r>
              <a:rPr lang="en-US" dirty="0">
                <a:solidFill>
                  <a:schemeClr val="bg1"/>
                </a:solidFill>
                <a:latin typeface="Cambria" panose="02040503050406030204" pitchFamily="18" charset="0"/>
                <a:ea typeface="Cambria" panose="02040503050406030204" pitchFamily="18" charset="0"/>
              </a:rPr>
              <a:t>Witness statements indicate that Lloyd, who had been convicted severally for child molestation, had previously stalked the girls and their friends in the mall. These witness revelation establish that Lloyd had a probable motive to abduct and defile the two girls.</a:t>
            </a:r>
          </a:p>
          <a:p>
            <a:r>
              <a:rPr lang="en-US" dirty="0">
                <a:solidFill>
                  <a:schemeClr val="bg1"/>
                </a:solidFill>
                <a:latin typeface="Cambria" panose="02040503050406030204" pitchFamily="18" charset="0"/>
                <a:ea typeface="Cambria" panose="02040503050406030204" pitchFamily="18" charset="0"/>
              </a:rPr>
              <a:t>The detectives’ investigation lead them to Lloyd’s parents house, Lee and Edna, on 4714 Baltimore avenue, where they discover huge traces of blood that indicate the girls had been held and murdered there.</a:t>
            </a:r>
          </a:p>
          <a:p>
            <a:r>
              <a:rPr lang="en-US" dirty="0">
                <a:solidFill>
                  <a:schemeClr val="bg1"/>
                </a:solidFill>
                <a:latin typeface="Cambria" panose="02040503050406030204" pitchFamily="18" charset="0"/>
                <a:ea typeface="Cambria" panose="02040503050406030204" pitchFamily="18" charset="0"/>
              </a:rPr>
              <a:t>Katherine and Sheila’s family were also victims in this murder. The family went through psychological turmoil that severely affected their lives and career. John had to deal with malicious bounty hunters who fed him false information about the whereabouts of his daughters, even asking for ransoms. The girls father, John, had also been unfruitfully treated as a suspect in the case by the detectives</a:t>
            </a:r>
          </a:p>
          <a:p>
            <a:r>
              <a:rPr lang="en-US" dirty="0">
                <a:solidFill>
                  <a:schemeClr val="bg1"/>
                </a:solidFill>
                <a:latin typeface="Cambria" panose="02040503050406030204" pitchFamily="18" charset="0"/>
                <a:ea typeface="Cambria" panose="02040503050406030204" pitchFamily="18" charset="0"/>
              </a:rPr>
              <a:t>Throughout the book,  Bowden present other people who are victims of the Welch family sexual predatory traits. Joann Green, Pattie’s sister is a victim who was abused sexually by Dickie.</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40468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Investigative personnel</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494505" y="869191"/>
            <a:ext cx="11202989"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Sergeant Chris </a:t>
            </a:r>
            <a:r>
              <a:rPr lang="en-US" dirty="0" err="1">
                <a:solidFill>
                  <a:schemeClr val="bg1"/>
                </a:solidFill>
                <a:latin typeface="Cambria" panose="02040503050406030204" pitchFamily="18" charset="0"/>
                <a:ea typeface="Cambria" panose="02040503050406030204" pitchFamily="18" charset="0"/>
              </a:rPr>
              <a:t>Homrock</a:t>
            </a:r>
            <a:r>
              <a:rPr lang="en-US" dirty="0">
                <a:solidFill>
                  <a:schemeClr val="bg1"/>
                </a:solidFill>
                <a:latin typeface="Cambria" panose="02040503050406030204" pitchFamily="18" charset="0"/>
                <a:ea typeface="Cambria" panose="02040503050406030204" pitchFamily="18" charset="0"/>
              </a:rPr>
              <a:t>- Montgomery county police department.</a:t>
            </a:r>
          </a:p>
          <a:p>
            <a:r>
              <a:rPr lang="en-US" dirty="0">
                <a:solidFill>
                  <a:schemeClr val="bg1"/>
                </a:solidFill>
                <a:latin typeface="Cambria" panose="02040503050406030204" pitchFamily="18" charset="0"/>
                <a:ea typeface="Cambria" panose="02040503050406030204" pitchFamily="18" charset="0"/>
              </a:rPr>
              <a:t>Pete Feeney- Montgomery County deputy states’ attorney</a:t>
            </a:r>
          </a:p>
          <a:p>
            <a:r>
              <a:rPr lang="en-US" dirty="0">
                <a:solidFill>
                  <a:schemeClr val="bg1"/>
                </a:solidFill>
                <a:latin typeface="Cambria" panose="02040503050406030204" pitchFamily="18" charset="0"/>
                <a:ea typeface="Cambria" panose="02040503050406030204" pitchFamily="18" charset="0"/>
              </a:rPr>
              <a:t>Steve Hargrove and Mike </a:t>
            </a:r>
            <a:r>
              <a:rPr lang="en-US" dirty="0" err="1">
                <a:solidFill>
                  <a:schemeClr val="bg1"/>
                </a:solidFill>
                <a:latin typeface="Cambria" panose="02040503050406030204" pitchFamily="18" charset="0"/>
                <a:ea typeface="Cambria" panose="02040503050406030204" pitchFamily="18" charset="0"/>
              </a:rPr>
              <a:t>Thilia</a:t>
            </a:r>
            <a:r>
              <a:rPr lang="en-US" dirty="0">
                <a:solidFill>
                  <a:schemeClr val="bg1"/>
                </a:solidFill>
                <a:latin typeface="Cambria" panose="02040503050406030204" pitchFamily="18" charset="0"/>
                <a:ea typeface="Cambria" panose="02040503050406030204" pitchFamily="18" charset="0"/>
              </a:rPr>
              <a:t>- detectives attached to the Montgomery police department.</a:t>
            </a:r>
          </a:p>
          <a:p>
            <a:r>
              <a:rPr lang="en-US" dirty="0">
                <a:solidFill>
                  <a:schemeClr val="bg1"/>
                </a:solidFill>
                <a:latin typeface="Cambria" panose="02040503050406030204" pitchFamily="18" charset="0"/>
                <a:ea typeface="Cambria" panose="02040503050406030204" pitchFamily="18" charset="0"/>
              </a:rPr>
              <a:t>Dave Davis- an interrogator at the Montgomery county police department</a:t>
            </a:r>
          </a:p>
          <a:p>
            <a:r>
              <a:rPr lang="en-US" dirty="0">
                <a:solidFill>
                  <a:schemeClr val="bg1"/>
                </a:solidFill>
                <a:latin typeface="Cambria" panose="02040503050406030204" pitchFamily="18" charset="0"/>
                <a:ea typeface="Cambria" panose="02040503050406030204" pitchFamily="18" charset="0"/>
              </a:rPr>
              <a:t>Ed </a:t>
            </a:r>
            <a:r>
              <a:rPr lang="en-US" dirty="0" err="1">
                <a:solidFill>
                  <a:schemeClr val="bg1"/>
                </a:solidFill>
                <a:latin typeface="Cambria" panose="02040503050406030204" pitchFamily="18" charset="0"/>
                <a:ea typeface="Cambria" panose="02040503050406030204" pitchFamily="18" charset="0"/>
              </a:rPr>
              <a:t>Golian</a:t>
            </a:r>
            <a:r>
              <a:rPr lang="en-US" dirty="0">
                <a:solidFill>
                  <a:schemeClr val="bg1"/>
                </a:solidFill>
                <a:latin typeface="Cambria" panose="02040503050406030204" pitchFamily="18" charset="0"/>
                <a:ea typeface="Cambria" panose="02040503050406030204" pitchFamily="18" charset="0"/>
              </a:rPr>
              <a:t>- a retired Montgomery county police department investigator who had worked the case in the past.</a:t>
            </a:r>
          </a:p>
          <a:p>
            <a:r>
              <a:rPr lang="en-US" dirty="0">
                <a:solidFill>
                  <a:schemeClr val="bg1"/>
                </a:solidFill>
                <a:latin typeface="Cambria" panose="02040503050406030204" pitchFamily="18" charset="0"/>
                <a:ea typeface="Cambria" panose="02040503050406030204" pitchFamily="18" charset="0"/>
              </a:rPr>
              <a:t>Joe </a:t>
            </a:r>
            <a:r>
              <a:rPr lang="en-US" dirty="0" err="1">
                <a:solidFill>
                  <a:schemeClr val="bg1"/>
                </a:solidFill>
                <a:latin typeface="Cambria" panose="02040503050406030204" pitchFamily="18" charset="0"/>
                <a:ea typeface="Cambria" panose="02040503050406030204" pitchFamily="18" charset="0"/>
              </a:rPr>
              <a:t>Mudano</a:t>
            </a:r>
            <a:r>
              <a:rPr lang="en-US" dirty="0">
                <a:solidFill>
                  <a:schemeClr val="bg1"/>
                </a:solidFill>
                <a:latin typeface="Cambria" panose="02040503050406030204" pitchFamily="18" charset="0"/>
                <a:ea typeface="Cambria" panose="02040503050406030204" pitchFamily="18" charset="0"/>
              </a:rPr>
              <a:t>, Bobby Nicholas, Kenny Penrod- Montgomery county police department cold case officers.</a:t>
            </a:r>
          </a:p>
          <a:p>
            <a:r>
              <a:rPr lang="en-US" dirty="0">
                <a:solidFill>
                  <a:schemeClr val="bg1"/>
                </a:solidFill>
                <a:latin typeface="Cambria" panose="02040503050406030204" pitchFamily="18" charset="0"/>
                <a:ea typeface="Cambria" panose="02040503050406030204" pitchFamily="18" charset="0"/>
              </a:rPr>
              <a:t>Ray Young- an FBI agent assisting David and Chris in the investigation</a:t>
            </a:r>
          </a:p>
          <a:p>
            <a:r>
              <a:rPr lang="en-US" dirty="0">
                <a:solidFill>
                  <a:schemeClr val="bg1"/>
                </a:solidFill>
                <a:latin typeface="Cambria" panose="02040503050406030204" pitchFamily="18" charset="0"/>
                <a:ea typeface="Cambria" panose="02040503050406030204" pitchFamily="18" charset="0"/>
              </a:rPr>
              <a:t>Kattie Leggett- Montgomery county police department polygraph unit</a:t>
            </a:r>
          </a:p>
          <a:p>
            <a:r>
              <a:rPr lang="en-US" dirty="0">
                <a:solidFill>
                  <a:schemeClr val="bg1"/>
                </a:solidFill>
                <a:latin typeface="Cambria" panose="02040503050406030204" pitchFamily="18" charset="0"/>
                <a:ea typeface="Cambria" panose="02040503050406030204" pitchFamily="18" charset="0"/>
              </a:rPr>
              <a:t>Karen Carvajal-</a:t>
            </a:r>
            <a:r>
              <a:rPr lang="en-US" dirty="0">
                <a:solidFill>
                  <a:prstClr val="black"/>
                </a:solidFill>
                <a:latin typeface="Cambria" panose="02040503050406030204" pitchFamily="18" charset="0"/>
                <a:ea typeface="Cambria" panose="02040503050406030204" pitchFamily="18" charset="0"/>
              </a:rPr>
              <a:t> Montgomery county police department polygraph unit</a:t>
            </a:r>
          </a:p>
          <a:p>
            <a:r>
              <a:rPr lang="en-US" dirty="0">
                <a:solidFill>
                  <a:prstClr val="black"/>
                </a:solidFill>
                <a:latin typeface="Cambria" panose="02040503050406030204" pitchFamily="18" charset="0"/>
                <a:ea typeface="Cambria" panose="02040503050406030204" pitchFamily="18" charset="0"/>
              </a:rPr>
              <a:t>Randy Krantz-a Virginia prosecutor.</a:t>
            </a:r>
          </a:p>
          <a:p>
            <a:r>
              <a:rPr lang="en-US" dirty="0">
                <a:solidFill>
                  <a:prstClr val="black"/>
                </a:solidFill>
                <a:latin typeface="Cambria" panose="02040503050406030204" pitchFamily="18" charset="0"/>
                <a:ea typeface="Cambria" panose="02040503050406030204" pitchFamily="18" charset="0"/>
              </a:rPr>
              <a:t>John McCarty-Montgomery county state’s attorney.</a:t>
            </a:r>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88611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Detective David Davis</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684211" y="997528"/>
            <a:ext cx="11202989"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In page 23, the author extensively describes Detective David’s personality and demeanor</a:t>
            </a:r>
          </a:p>
          <a:p>
            <a:r>
              <a:rPr lang="en-US" dirty="0">
                <a:solidFill>
                  <a:schemeClr val="bg1"/>
                </a:solidFill>
                <a:latin typeface="Cambria" panose="02040503050406030204" pitchFamily="18" charset="0"/>
                <a:ea typeface="Cambria" panose="02040503050406030204" pitchFamily="18" charset="0"/>
              </a:rPr>
              <a:t>The author describes Davis as a boyish-looking man, with an infections smile. </a:t>
            </a:r>
          </a:p>
          <a:p>
            <a:r>
              <a:rPr lang="en-US" dirty="0">
                <a:solidFill>
                  <a:schemeClr val="bg1"/>
                </a:solidFill>
                <a:latin typeface="Cambria" panose="02040503050406030204" pitchFamily="18" charset="0"/>
                <a:ea typeface="Cambria" panose="02040503050406030204" pitchFamily="18" charset="0"/>
              </a:rPr>
              <a:t>Davis adopts a care-free dressing and personal grooming; preferring a close-cropped hairstyle. </a:t>
            </a:r>
          </a:p>
          <a:p>
            <a:r>
              <a:rPr lang="en-US" dirty="0">
                <a:solidFill>
                  <a:schemeClr val="bg1"/>
                </a:solidFill>
                <a:latin typeface="Cambria" panose="02040503050406030204" pitchFamily="18" charset="0"/>
                <a:ea typeface="Cambria" panose="02040503050406030204" pitchFamily="18" charset="0"/>
              </a:rPr>
              <a:t>He dresses spotlessly, even when dressed in casual outfits.</a:t>
            </a:r>
          </a:p>
          <a:p>
            <a:r>
              <a:rPr lang="en-US" dirty="0">
                <a:solidFill>
                  <a:schemeClr val="bg1"/>
                </a:solidFill>
                <a:latin typeface="Cambria" panose="02040503050406030204" pitchFamily="18" charset="0"/>
                <a:ea typeface="Cambria" panose="02040503050406030204" pitchFamily="18" charset="0"/>
              </a:rPr>
              <a:t>David, unlike other cops, doesn’t take policing as a calling but rather a regular job.</a:t>
            </a:r>
          </a:p>
          <a:p>
            <a:r>
              <a:rPr lang="en-US" dirty="0">
                <a:solidFill>
                  <a:schemeClr val="bg1"/>
                </a:solidFill>
                <a:latin typeface="Cambria" panose="02040503050406030204" pitchFamily="18" charset="0"/>
                <a:ea typeface="Cambria" panose="02040503050406030204" pitchFamily="18" charset="0"/>
              </a:rPr>
              <a:t>He is a friendly  and outgoing guy who is easy to talk and relate with.</a:t>
            </a:r>
          </a:p>
          <a:p>
            <a:r>
              <a:rPr lang="en-US" dirty="0">
                <a:solidFill>
                  <a:schemeClr val="bg1"/>
                </a:solidFill>
                <a:latin typeface="Cambria" panose="02040503050406030204" pitchFamily="18" charset="0"/>
                <a:ea typeface="Cambria" panose="02040503050406030204" pitchFamily="18" charset="0"/>
              </a:rPr>
              <a:t>According to Detective Chris, David is the best investigator in the department, having a special way of getting the suspects to reveal their deepest secrets.</a:t>
            </a:r>
          </a:p>
          <a:p>
            <a:r>
              <a:rPr lang="en-US" dirty="0">
                <a:solidFill>
                  <a:schemeClr val="bg1"/>
                </a:solidFill>
                <a:latin typeface="Cambria" panose="02040503050406030204" pitchFamily="18" charset="0"/>
                <a:ea typeface="Cambria" panose="02040503050406030204" pitchFamily="18" charset="0"/>
              </a:rPr>
              <a:t>The author describes Davis as a “genuine liar”  who has the ability to convince people under interrogation that the he is telling them the truth.</a:t>
            </a:r>
          </a:p>
          <a:p>
            <a:r>
              <a:rPr lang="en-US" dirty="0">
                <a:solidFill>
                  <a:schemeClr val="bg1"/>
                </a:solidFill>
                <a:latin typeface="Cambria" panose="02040503050406030204" pitchFamily="18" charset="0"/>
                <a:ea typeface="Cambria" panose="02040503050406030204" pitchFamily="18" charset="0"/>
              </a:rPr>
              <a:t>David’s interrogation genius lies in his ability to present himself as an untraditional cop who is both casual and easily relatable.</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31131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err="1"/>
              <a:t>Llyod</a:t>
            </a:r>
            <a:r>
              <a:rPr lang="en-US" dirty="0"/>
              <a:t>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lnSpcReduction="10000"/>
          </a:bodyPr>
          <a:lstStyle/>
          <a:p>
            <a:r>
              <a:rPr lang="en-US" dirty="0">
                <a:solidFill>
                  <a:schemeClr val="bg1"/>
                </a:solidFill>
                <a:latin typeface="Cambria" panose="02040503050406030204" pitchFamily="18" charset="0"/>
                <a:ea typeface="Cambria" panose="02040503050406030204" pitchFamily="18" charset="0"/>
              </a:rPr>
              <a:t> The author begins the book with a detailed description of the story’s main protagonist, Lloyd Welch, a drug addict and a petty offence convict the author describes Lloyd as a seasoned con artist with a witty tongue and a way with words. </a:t>
            </a:r>
          </a:p>
          <a:p>
            <a:r>
              <a:rPr lang="en-US" dirty="0">
                <a:solidFill>
                  <a:schemeClr val="bg1"/>
                </a:solidFill>
                <a:latin typeface="Cambria" panose="02040503050406030204" pitchFamily="18" charset="0"/>
                <a:ea typeface="Cambria" panose="02040503050406030204" pitchFamily="18" charset="0"/>
              </a:rPr>
              <a:t>A few weeks after the two sisters had disappeared, Lloyd presented himself to the county police department as a witness, giving a false detailed description of the girls’ kidnapping by an elderly well dressed man who had apparently convinced the girls to join him in his car.</a:t>
            </a:r>
          </a:p>
          <a:p>
            <a:r>
              <a:rPr lang="en-US" dirty="0">
                <a:solidFill>
                  <a:schemeClr val="bg1"/>
                </a:solidFill>
                <a:latin typeface="Cambria" panose="02040503050406030204" pitchFamily="18" charset="0"/>
                <a:ea typeface="Cambria" panose="02040503050406030204" pitchFamily="18" charset="0"/>
              </a:rPr>
              <a:t>Welch gave the police vivid description of the man’s walk, his demeanor, a description of his car and how the girls had reacted around him.</a:t>
            </a:r>
          </a:p>
          <a:p>
            <a:r>
              <a:rPr lang="en-US" dirty="0">
                <a:solidFill>
                  <a:schemeClr val="bg1"/>
                </a:solidFill>
                <a:latin typeface="Cambria" panose="02040503050406030204" pitchFamily="18" charset="0"/>
                <a:ea typeface="Cambria" panose="02040503050406030204" pitchFamily="18" charset="0"/>
              </a:rPr>
              <a:t>The police established that Welch had fabricated the whole story after they gave him a polygraph test, which he failed. </a:t>
            </a:r>
          </a:p>
          <a:p>
            <a:r>
              <a:rPr lang="en-US" dirty="0">
                <a:solidFill>
                  <a:schemeClr val="bg1"/>
                </a:solidFill>
                <a:latin typeface="Cambria" panose="02040503050406030204" pitchFamily="18" charset="0"/>
                <a:ea typeface="Cambria" panose="02040503050406030204" pitchFamily="18" charset="0"/>
              </a:rPr>
              <a:t>Years later, in 1998, Welch was convicted to a  30-year sentence after he pleaded guilty of defiling a ten-year old girl. Notably. Welch had had several run-ins with the police after he was arrested on several charges, including sex offense.</a:t>
            </a:r>
          </a:p>
          <a:p>
            <a:r>
              <a:rPr lang="en-US" dirty="0">
                <a:solidFill>
                  <a:schemeClr val="bg1"/>
                </a:solidFill>
                <a:latin typeface="Cambria" panose="02040503050406030204" pitchFamily="18" charset="0"/>
                <a:ea typeface="Cambria" panose="02040503050406030204" pitchFamily="18" charset="0"/>
              </a:rPr>
              <a:t>In 2013, sergeant Chris drew a similarity between a 1977 mugshot of Welsh to a 1975 police sketch describing him. Consequently, Welch was investigated by the police as a person of interest in the cold case.</a:t>
            </a:r>
          </a:p>
          <a:p>
            <a:endParaRPr lang="en-US" dirty="0">
              <a:solidFill>
                <a:schemeClr val="bg1"/>
              </a:solidFill>
              <a:latin typeface="Cambria" panose="02040503050406030204" pitchFamily="18" charset="0"/>
              <a:ea typeface="Cambria" panose="02040503050406030204" pitchFamily="18" charset="0"/>
            </a:endParaRP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5776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Edna and lee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Lee Welch is Lloyd’s father and Edna is his step mother. Over the course of Lloyd’s  long incarceration, Edna was the only family member who cared to keep in touch with him, sending him letters and money.</a:t>
            </a:r>
          </a:p>
          <a:p>
            <a:r>
              <a:rPr lang="en-US" dirty="0">
                <a:solidFill>
                  <a:schemeClr val="bg1"/>
                </a:solidFill>
                <a:latin typeface="Cambria" panose="02040503050406030204" pitchFamily="18" charset="0"/>
                <a:ea typeface="Cambria" panose="02040503050406030204" pitchFamily="18" charset="0"/>
              </a:rPr>
              <a:t>Through out the course of investigation, Lloyd repeatedly tell the detectives that his father, Lee, sexually and physically abused him as a child.</a:t>
            </a:r>
          </a:p>
          <a:p>
            <a:r>
              <a:rPr lang="en-US" dirty="0">
                <a:solidFill>
                  <a:schemeClr val="bg1"/>
                </a:solidFill>
                <a:latin typeface="Cambria" panose="02040503050406030204" pitchFamily="18" charset="0"/>
                <a:ea typeface="Cambria" panose="02040503050406030204" pitchFamily="18" charset="0"/>
              </a:rPr>
              <a:t>Edna paints a clear picture of Lloyd’s childhood, how his father was irresponsible and an alcoholic. She reveals that Lee had sent Lloyd to a boys’ group home after he had been arrested by the police.</a:t>
            </a:r>
          </a:p>
          <a:p>
            <a:r>
              <a:rPr lang="en-US" dirty="0">
                <a:solidFill>
                  <a:schemeClr val="bg1"/>
                </a:solidFill>
                <a:latin typeface="Cambria" panose="02040503050406030204" pitchFamily="18" charset="0"/>
                <a:ea typeface="Cambria" panose="02040503050406030204" pitchFamily="18" charset="0"/>
              </a:rPr>
              <a:t>While Lloyd tells the detectives that he and Edna have a good relationship, Edna denies this, during an interrogation, Edna says that she wrote to Lloyd out of a Christian duty and that she and her husband had wanted Lloyd out of their house.</a:t>
            </a:r>
          </a:p>
          <a:p>
            <a:r>
              <a:rPr lang="en-US" dirty="0">
                <a:solidFill>
                  <a:schemeClr val="bg1"/>
                </a:solidFill>
                <a:latin typeface="Cambria" panose="02040503050406030204" pitchFamily="18" charset="0"/>
                <a:ea typeface="Cambria" panose="02040503050406030204" pitchFamily="18" charset="0"/>
              </a:rPr>
              <a:t>Edna, despite what she tells the detective, appears to be protective of Lloyd. When she is hard pressed by the detectives, she feigns memory and hearing loss.</a:t>
            </a:r>
          </a:p>
        </p:txBody>
      </p:sp>
    </p:spTree>
    <p:extLst>
      <p:ext uri="{BB962C8B-B14F-4D97-AF65-F5344CB8AC3E}">
        <p14:creationId xmlns:p14="http://schemas.microsoft.com/office/powerpoint/2010/main" val="2067860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Dickie and patty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Dickie and Patty are Lloyd’s uncle and aunt. Dickie is Lloyds last surviving paternal uncle.</a:t>
            </a:r>
          </a:p>
          <a:p>
            <a:r>
              <a:rPr lang="en-US" dirty="0">
                <a:solidFill>
                  <a:schemeClr val="bg1"/>
                </a:solidFill>
                <a:latin typeface="Cambria" panose="02040503050406030204" pitchFamily="18" charset="0"/>
                <a:ea typeface="Cambria" panose="02040503050406030204" pitchFamily="18" charset="0"/>
              </a:rPr>
              <a:t>It is evident that Dickie and Patty have no kind thoughts or words about Lloyd. When the detectives visit them, they paint a horrid picture of Lloyd, saying that he was capable of kidnapping, raping and killing the Lyon sisters.</a:t>
            </a:r>
          </a:p>
          <a:p>
            <a:r>
              <a:rPr lang="en-US" dirty="0">
                <a:solidFill>
                  <a:schemeClr val="bg1"/>
                </a:solidFill>
                <a:latin typeface="Cambria" panose="02040503050406030204" pitchFamily="18" charset="0"/>
                <a:ea typeface="Cambria" panose="02040503050406030204" pitchFamily="18" charset="0"/>
              </a:rPr>
              <a:t>When Detective David informs Lyon of his Uncle and aunt’s reaction, He (Lyon) changes his earlier stories and says that his uncle Dickie and Cousin Thomas had picked up the Lyon girls from Wheaton mall and that Dickie and Teddy had drugged and raped the girls.</a:t>
            </a:r>
          </a:p>
          <a:p>
            <a:r>
              <a:rPr lang="en-US" dirty="0">
                <a:solidFill>
                  <a:schemeClr val="bg1"/>
                </a:solidFill>
                <a:latin typeface="Cambria" panose="02040503050406030204" pitchFamily="18" charset="0"/>
                <a:ea typeface="Cambria" panose="02040503050406030204" pitchFamily="18" charset="0"/>
              </a:rPr>
              <a:t>Lloyd paints Dickie as a drug addict who has an appetite for sexually abusing young girls and boys in his private basement. later, through the story of Johann Green, Patty’s sister, Dickie’s sexual predatory past is laid bare.</a:t>
            </a:r>
          </a:p>
          <a:p>
            <a:r>
              <a:rPr lang="en-US" dirty="0">
                <a:solidFill>
                  <a:schemeClr val="bg1"/>
                </a:solidFill>
                <a:latin typeface="Cambria" panose="02040503050406030204" pitchFamily="18" charset="0"/>
                <a:ea typeface="Cambria" panose="02040503050406030204" pitchFamily="18" charset="0"/>
              </a:rPr>
              <a:t>Patty is protective of her husband to a fault; when he is arrested by the detectives, she breaks into a fit, screaming that the police want to kill her husband.</a:t>
            </a:r>
          </a:p>
          <a:p>
            <a:r>
              <a:rPr lang="en-US" dirty="0">
                <a:solidFill>
                  <a:schemeClr val="bg1"/>
                </a:solidFill>
                <a:latin typeface="Cambria" panose="02040503050406030204" pitchFamily="18" charset="0"/>
                <a:ea typeface="Cambria" panose="02040503050406030204" pitchFamily="18" charset="0"/>
              </a:rPr>
              <a:t>Later, Patty is indicted by a grand jury for perjury,  after she lied, under oath that she had not encouraged other Welsh family members not to cooperate with the detectives/</a:t>
            </a:r>
          </a:p>
          <a:p>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7757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8B12-A338-406A-8F35-AD6C182975C5}"/>
              </a:ext>
            </a:extLst>
          </p:cNvPr>
          <p:cNvSpPr>
            <a:spLocks noGrp="1"/>
          </p:cNvSpPr>
          <p:nvPr>
            <p:ph type="title"/>
          </p:nvPr>
        </p:nvSpPr>
        <p:spPr>
          <a:xfrm>
            <a:off x="684211" y="-166254"/>
            <a:ext cx="11805662" cy="1507067"/>
          </a:xfrm>
        </p:spPr>
        <p:txBody>
          <a:bodyPr/>
          <a:lstStyle/>
          <a:p>
            <a:r>
              <a:rPr lang="en-US" dirty="0"/>
              <a:t>Henry welch</a:t>
            </a:r>
          </a:p>
        </p:txBody>
      </p:sp>
      <p:sp>
        <p:nvSpPr>
          <p:cNvPr id="3" name="Content Placeholder 2">
            <a:extLst>
              <a:ext uri="{FF2B5EF4-FFF2-40B4-BE49-F238E27FC236}">
                <a16:creationId xmlns:a16="http://schemas.microsoft.com/office/drawing/2014/main" id="{8B644587-BD15-49CF-9098-21F08A8E596C}"/>
              </a:ext>
            </a:extLst>
          </p:cNvPr>
          <p:cNvSpPr>
            <a:spLocks noGrp="1"/>
          </p:cNvSpPr>
          <p:nvPr>
            <p:ph idx="1"/>
          </p:nvPr>
        </p:nvSpPr>
        <p:spPr>
          <a:xfrm>
            <a:off x="81539" y="997528"/>
            <a:ext cx="11805661" cy="5569528"/>
          </a:xfrm>
        </p:spPr>
        <p:txBody>
          <a:bodyPr>
            <a:normAutofit/>
          </a:bodyPr>
          <a:lstStyle/>
          <a:p>
            <a:r>
              <a:rPr lang="en-US" dirty="0">
                <a:solidFill>
                  <a:schemeClr val="bg1"/>
                </a:solidFill>
                <a:latin typeface="Cambria" panose="02040503050406030204" pitchFamily="18" charset="0"/>
                <a:ea typeface="Cambria" panose="02040503050406030204" pitchFamily="18" charset="0"/>
              </a:rPr>
              <a:t>Henry and his sister, who are Lloyd’s cousins,  lived on the Welch property.</a:t>
            </a:r>
          </a:p>
          <a:p>
            <a:r>
              <a:rPr lang="en-US" dirty="0">
                <a:solidFill>
                  <a:schemeClr val="bg1"/>
                </a:solidFill>
                <a:latin typeface="Cambria" panose="02040503050406030204" pitchFamily="18" charset="0"/>
                <a:ea typeface="Cambria" panose="02040503050406030204" pitchFamily="18" charset="0"/>
              </a:rPr>
              <a:t>Like majority of the Welch Family males, Henry was sexually interested in young girls and incest. Connie reveals that at one point, He Henry) tried to sexually assault her.</a:t>
            </a:r>
          </a:p>
          <a:p>
            <a:r>
              <a:rPr lang="en-US" dirty="0">
                <a:solidFill>
                  <a:schemeClr val="bg1"/>
                </a:solidFill>
                <a:latin typeface="Cambria" panose="02040503050406030204" pitchFamily="18" charset="0"/>
                <a:ea typeface="Cambria" panose="02040503050406030204" pitchFamily="18" charset="0"/>
              </a:rPr>
              <a:t>Henry is a critical player in the disappearance of the Lyon girls. When he is first interrogated by the detectives, he gives them scanty information about his participation in the disposal of the missing girls’ bodies.</a:t>
            </a:r>
          </a:p>
          <a:p>
            <a:r>
              <a:rPr lang="en-US" dirty="0">
                <a:solidFill>
                  <a:schemeClr val="bg1"/>
                </a:solidFill>
                <a:latin typeface="Cambria" panose="02040503050406030204" pitchFamily="18" charset="0"/>
                <a:ea typeface="Cambria" panose="02040503050406030204" pitchFamily="18" charset="0"/>
              </a:rPr>
              <a:t>After Henry is hard pressed by the detectives, he candidly recalls when the incident when he helped Lloyd toss a heavy, stinking bag into a bonfire the family had made on their property.</a:t>
            </a:r>
          </a:p>
          <a:p>
            <a:r>
              <a:rPr lang="en-US" dirty="0">
                <a:solidFill>
                  <a:schemeClr val="bg1"/>
                </a:solidFill>
                <a:latin typeface="Cambria" panose="02040503050406030204" pitchFamily="18" charset="0"/>
                <a:ea typeface="Cambria" panose="02040503050406030204" pitchFamily="18" charset="0"/>
              </a:rPr>
              <a:t>Henry’s statement on the car Lloyd and Hellen drove that day collaborate to a 1975 witness statement in which a man had said that he had seen two girls tied at the back of a similar car.</a:t>
            </a:r>
          </a:p>
          <a:p>
            <a:r>
              <a:rPr lang="en-US" dirty="0">
                <a:solidFill>
                  <a:schemeClr val="bg1"/>
                </a:solidFill>
                <a:latin typeface="Cambria" panose="02040503050406030204" pitchFamily="18" charset="0"/>
                <a:ea typeface="Cambria" panose="02040503050406030204" pitchFamily="18" charset="0"/>
              </a:rPr>
              <a:t>At first, Henry downplays the 1975 visit by Lloyd, in an attempt to remove himself as a person of interest in the investigation.</a:t>
            </a:r>
          </a:p>
        </p:txBody>
      </p:sp>
    </p:spTree>
    <p:extLst>
      <p:ext uri="{BB962C8B-B14F-4D97-AF65-F5344CB8AC3E}">
        <p14:creationId xmlns:p14="http://schemas.microsoft.com/office/powerpoint/2010/main" val="1918379345"/>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2710</TotalTime>
  <Words>4677</Words>
  <Application>Microsoft Office PowerPoint</Application>
  <PresentationFormat>Widescreen</PresentationFormat>
  <Paragraphs>175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Cambria</vt:lpstr>
      <vt:lpstr>Century Gothic</vt:lpstr>
      <vt:lpstr>Wingdings 3</vt:lpstr>
      <vt:lpstr>Slice</vt:lpstr>
      <vt:lpstr>The last stone</vt:lpstr>
      <vt:lpstr>Case summary</vt:lpstr>
      <vt:lpstr>victims</vt:lpstr>
      <vt:lpstr>Investigative personnel</vt:lpstr>
      <vt:lpstr>Detective David Davis</vt:lpstr>
      <vt:lpstr>Llyod Welch</vt:lpstr>
      <vt:lpstr>Edna and lee welch</vt:lpstr>
      <vt:lpstr>Dickie and patty welch</vt:lpstr>
      <vt:lpstr>Henry welch</vt:lpstr>
      <vt:lpstr>Helen welch</vt:lpstr>
      <vt:lpstr>Thomas welch</vt:lpstr>
      <vt:lpstr>Ray Mileski</vt:lpstr>
      <vt:lpstr>Detective David and Lloyd’s first meeting</vt:lpstr>
      <vt:lpstr>Detective David and Lloyd’s first meeting</vt:lpstr>
      <vt:lpstr>Detective David and Lloyd’s first meeting</vt:lpstr>
      <vt:lpstr>Lloyd’s 2014 polygraph test</vt:lpstr>
      <vt:lpstr>Interrogative techniques</vt:lpstr>
      <vt:lpstr>Interrogative techniques</vt:lpstr>
      <vt:lpstr>Interrogative techniques</vt:lpstr>
      <vt:lpstr>Why the case took long to solve</vt:lpstr>
      <vt:lpstr>What contributed to solving the Case?</vt:lpstr>
      <vt:lpstr>Legal outcome of the case</vt:lpstr>
      <vt:lpstr>Social outcome of the crime</vt:lpstr>
      <vt:lpstr>Social outcome of the crime</vt:lpstr>
      <vt:lpstr>Final words on the case</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stone</dc:title>
  <dc:creator>JOSEPH MUTEMBEI</dc:creator>
  <cp:lastModifiedBy>JOSEPH MUTEMBEI</cp:lastModifiedBy>
  <cp:revision>69</cp:revision>
  <dcterms:created xsi:type="dcterms:W3CDTF">2021-05-01T08:41:53Z</dcterms:created>
  <dcterms:modified xsi:type="dcterms:W3CDTF">2021-05-05T17:14:59Z</dcterms:modified>
</cp:coreProperties>
</file>